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6"/>
  </p:notesMasterIdLst>
  <p:handoutMasterIdLst>
    <p:handoutMasterId r:id="rId27"/>
  </p:handoutMasterIdLst>
  <p:sldIdLst>
    <p:sldId id="275" r:id="rId5"/>
    <p:sldId id="257" r:id="rId6"/>
    <p:sldId id="267" r:id="rId7"/>
    <p:sldId id="265" r:id="rId8"/>
    <p:sldId id="279" r:id="rId9"/>
    <p:sldId id="266" r:id="rId10"/>
    <p:sldId id="281" r:id="rId11"/>
    <p:sldId id="282" r:id="rId12"/>
    <p:sldId id="283" r:id="rId13"/>
    <p:sldId id="284" r:id="rId14"/>
    <p:sldId id="285" r:id="rId15"/>
    <p:sldId id="280" r:id="rId16"/>
    <p:sldId id="286" r:id="rId17"/>
    <p:sldId id="273" r:id="rId18"/>
    <p:sldId id="276" r:id="rId19"/>
    <p:sldId id="277" r:id="rId20"/>
    <p:sldId id="278" r:id="rId21"/>
    <p:sldId id="287" r:id="rId22"/>
    <p:sldId id="271" r:id="rId23"/>
    <p:sldId id="272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32DCE-7006-5A0A-6637-EEF436DD6397}" v="89" dt="2024-12-30T15:16:41.899"/>
    <p1510:client id="{1CC975F4-FADC-474E-8F78-4404CE7625F4}" v="1308" dt="2024-12-30T15:47:37.448"/>
    <p1510:client id="{5CA35FE8-F11B-2FD3-407B-FC219E1821FF}" v="97" dt="2024-12-30T14:59:48.482"/>
    <p1510:client id="{809B9436-F375-4343-B80B-9CD8F43E330E}" v="87" dt="2024-12-31T09:01:12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utrunganh/SNote-IT4785E.gi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62A4-5507-75A3-13BC-2658819B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6F719-9251-2B56-58E1-F7C8B501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F393C0-2E74-4CF9-DED8-B1957C5A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A031288-635A-61A4-91F4-9CDCD5231FE7}"/>
              </a:ext>
            </a:extLst>
          </p:cNvPr>
          <p:cNvSpPr txBox="1">
            <a:spLocks/>
          </p:cNvSpPr>
          <p:nvPr/>
        </p:nvSpPr>
        <p:spPr>
          <a:xfrm>
            <a:off x="3507774" y="5760506"/>
            <a:ext cx="2359301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SzPts val="1000"/>
              <a:buNone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Edit note fragment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91FC9-54F3-BA34-8B2C-DD46B9F7510C}"/>
              </a:ext>
            </a:extLst>
          </p:cNvPr>
          <p:cNvSpPr txBox="1"/>
          <p:nvPr/>
        </p:nvSpPr>
        <p:spPr>
          <a:xfrm>
            <a:off x="6578645" y="2089407"/>
            <a:ext cx="221772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Delete Note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3E9A9-CE22-F06D-E61E-1DC139167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74" y="1201050"/>
            <a:ext cx="2022282" cy="4493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0DC7990-EB22-D3C3-7694-537E96708009}"/>
              </a:ext>
            </a:extLst>
          </p:cNvPr>
          <p:cNvCxnSpPr>
            <a:cxnSpLocks/>
          </p:cNvCxnSpPr>
          <p:nvPr/>
        </p:nvCxnSpPr>
        <p:spPr>
          <a:xfrm rot="10800000">
            <a:off x="5476425" y="1470993"/>
            <a:ext cx="1102220" cy="80308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3888697-1C5C-F7D3-62E1-2265C08A96D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71536" y="4827766"/>
            <a:ext cx="1898019" cy="332631"/>
          </a:xfrm>
          <a:prstGeom prst="bentConnector3">
            <a:avLst>
              <a:gd name="adj1" fmla="val 99433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CC6E40-33AA-8F8D-91E6-EF4CBE8E7CEA}"/>
              </a:ext>
            </a:extLst>
          </p:cNvPr>
          <p:cNvSpPr txBox="1"/>
          <p:nvPr/>
        </p:nvSpPr>
        <p:spPr>
          <a:xfrm>
            <a:off x="1053813" y="4643100"/>
            <a:ext cx="221772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Update Note button</a:t>
            </a:r>
          </a:p>
        </p:txBody>
      </p:sp>
    </p:spTree>
    <p:extLst>
      <p:ext uri="{BB962C8B-B14F-4D97-AF65-F5344CB8AC3E}">
        <p14:creationId xmlns:p14="http://schemas.microsoft.com/office/powerpoint/2010/main" val="80718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281E-57C7-C1D7-B0A3-AA7A6E90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82842-1832-2709-91A6-3F00C17F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E8070A-A288-5833-8F5D-6604983B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76DB1F0-161A-A976-B770-7F1D6A88F4AB}"/>
              </a:ext>
            </a:extLst>
          </p:cNvPr>
          <p:cNvSpPr txBox="1">
            <a:spLocks/>
          </p:cNvSpPr>
          <p:nvPr/>
        </p:nvSpPr>
        <p:spPr>
          <a:xfrm>
            <a:off x="2830664" y="5664545"/>
            <a:ext cx="3608905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SzPts val="1000"/>
              <a:buNone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navigation graph to move between fragments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4DFACAD-A59D-CB33-5BB8-BDD11FDF8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76" y="1188431"/>
            <a:ext cx="3274447" cy="427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8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1290-7EC4-1CB3-71BF-7522CBDC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1FA3B-4DCC-DBCE-27F3-AB4B9A4E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361748-E6AB-7452-95FD-DCB34D436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Architecture</a:t>
            </a:r>
          </a:p>
        </p:txBody>
      </p:sp>
      <p:pic>
        <p:nvPicPr>
          <p:cNvPr id="5" name="Picture 4" descr="Deprecated) Android Room with a View - Kotlin">
            <a:extLst>
              <a:ext uri="{FF2B5EF4-FFF2-40B4-BE49-F238E27FC236}">
                <a16:creationId xmlns:a16="http://schemas.microsoft.com/office/drawing/2014/main" id="{A8F3E3F4-9D8D-007B-79B0-E23C89DA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32" y="1464530"/>
            <a:ext cx="7746534" cy="449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38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408D5-7AE7-DDFB-A8BB-8994D9403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61EE0-5DBA-EBCB-55DD-31306CC1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AE7ED-7083-6F4E-6CA9-D49BB0EE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A5A91E-9F8E-E016-094B-CC3454BC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83" y="833769"/>
            <a:ext cx="3792600" cy="5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B07BB4-209D-4D81-612A-10ECAFEC80B0}"/>
              </a:ext>
            </a:extLst>
          </p:cNvPr>
          <p:cNvSpPr/>
          <p:nvPr/>
        </p:nvSpPr>
        <p:spPr>
          <a:xfrm>
            <a:off x="0" y="628153"/>
            <a:ext cx="9144000" cy="6229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Demo – Add new note</a:t>
            </a:r>
          </a:p>
        </p:txBody>
      </p:sp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DD2A7D3-41C2-211D-F131-D7C567AE5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1" y="1532614"/>
            <a:ext cx="1706747" cy="3792772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33FADAC-C025-AE8A-0E42-94AE45B7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16" y="1532614"/>
            <a:ext cx="1706747" cy="37927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0970DA-C9A5-9311-33F5-35AC67D68A65}"/>
              </a:ext>
            </a:extLst>
          </p:cNvPr>
          <p:cNvCxnSpPr>
            <a:cxnSpLocks/>
          </p:cNvCxnSpPr>
          <p:nvPr/>
        </p:nvCxnSpPr>
        <p:spPr>
          <a:xfrm>
            <a:off x="2343364" y="3363402"/>
            <a:ext cx="9780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28278B-5456-DE90-5505-A0BCA0A162D0}"/>
              </a:ext>
            </a:extLst>
          </p:cNvPr>
          <p:cNvSpPr txBox="1"/>
          <p:nvPr/>
        </p:nvSpPr>
        <p:spPr>
          <a:xfrm>
            <a:off x="2081426" y="2914557"/>
            <a:ext cx="150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new note</a:t>
            </a:r>
          </a:p>
        </p:txBody>
      </p:sp>
      <p:pic>
        <p:nvPicPr>
          <p:cNvPr id="13" name="Picture 1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1BC2696-E7AB-7B55-A934-E5F67CC1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375" y="1532615"/>
            <a:ext cx="1706747" cy="37927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78831C-E9F4-272C-2A10-726D1CB7C6E4}"/>
              </a:ext>
            </a:extLst>
          </p:cNvPr>
          <p:cNvCxnSpPr>
            <a:cxnSpLocks/>
          </p:cNvCxnSpPr>
          <p:nvPr/>
        </p:nvCxnSpPr>
        <p:spPr>
          <a:xfrm>
            <a:off x="5559287" y="3363402"/>
            <a:ext cx="11834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76540F-D4F6-EBA3-145F-4C686C529CE0}"/>
              </a:ext>
            </a:extLst>
          </p:cNvPr>
          <p:cNvSpPr txBox="1"/>
          <p:nvPr/>
        </p:nvSpPr>
        <p:spPr>
          <a:xfrm>
            <a:off x="5559287" y="2994070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3E261-080B-804B-20D1-1DF92E052423}"/>
              </a:ext>
            </a:extLst>
          </p:cNvPr>
          <p:cNvSpPr txBox="1"/>
          <p:nvPr/>
        </p:nvSpPr>
        <p:spPr>
          <a:xfrm>
            <a:off x="5337467" y="3478941"/>
            <a:ext cx="1621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Confirm message</a:t>
            </a:r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5585C-F6F3-AA1F-3BD5-096D64580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1E8AAD8-7D47-0EFE-F715-855292C6C69E}"/>
              </a:ext>
            </a:extLst>
          </p:cNvPr>
          <p:cNvSpPr/>
          <p:nvPr/>
        </p:nvSpPr>
        <p:spPr>
          <a:xfrm>
            <a:off x="0" y="628153"/>
            <a:ext cx="9144000" cy="6229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E480A-8CD3-C4DE-0936-EFFCF3B0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Demo – Upload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97BF6F-11FD-B82D-3D35-5A47CC18338E}"/>
              </a:ext>
            </a:extLst>
          </p:cNvPr>
          <p:cNvCxnSpPr>
            <a:cxnSpLocks/>
          </p:cNvCxnSpPr>
          <p:nvPr/>
        </p:nvCxnSpPr>
        <p:spPr>
          <a:xfrm>
            <a:off x="2343364" y="3363402"/>
            <a:ext cx="9780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7FC475-724E-0849-0AAA-E13373C74B16}"/>
              </a:ext>
            </a:extLst>
          </p:cNvPr>
          <p:cNvSpPr txBox="1"/>
          <p:nvPr/>
        </p:nvSpPr>
        <p:spPr>
          <a:xfrm>
            <a:off x="3928377" y="4168108"/>
            <a:ext cx="474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on the Firebase Cloud website, we see two corresponding Note object</a:t>
            </a:r>
          </a:p>
        </p:txBody>
      </p:sp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AE92C74-5319-11EF-E867-185DB74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8" y="1532614"/>
            <a:ext cx="1706745" cy="3792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126D87-9FB6-3FC3-F346-EDA4305002BA}"/>
              </a:ext>
            </a:extLst>
          </p:cNvPr>
          <p:cNvSpPr txBox="1"/>
          <p:nvPr/>
        </p:nvSpPr>
        <p:spPr>
          <a:xfrm>
            <a:off x="89823" y="5423182"/>
            <a:ext cx="274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the red upload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120529-94E3-F727-E3A1-FB57057D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17" y="2337685"/>
            <a:ext cx="5588740" cy="17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2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DFC53-2C45-F795-A857-7284FA3D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BCE4D6-442F-BBA3-0A7B-B5D9B7486083}"/>
              </a:ext>
            </a:extLst>
          </p:cNvPr>
          <p:cNvSpPr/>
          <p:nvPr/>
        </p:nvSpPr>
        <p:spPr>
          <a:xfrm>
            <a:off x="0" y="628153"/>
            <a:ext cx="9144000" cy="6229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0DA9-DFDF-C2CA-999F-807635AA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Demo – Edit note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B805D2-E15F-CF9C-FCCB-5302AE9D8EBF}"/>
              </a:ext>
            </a:extLst>
          </p:cNvPr>
          <p:cNvCxnSpPr>
            <a:cxnSpLocks/>
          </p:cNvCxnSpPr>
          <p:nvPr/>
        </p:nvCxnSpPr>
        <p:spPr>
          <a:xfrm>
            <a:off x="1882553" y="3363398"/>
            <a:ext cx="7258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20F210-7C38-B243-2E48-8201496D092D}"/>
              </a:ext>
            </a:extLst>
          </p:cNvPr>
          <p:cNvSpPr txBox="1"/>
          <p:nvPr/>
        </p:nvSpPr>
        <p:spPr>
          <a:xfrm>
            <a:off x="1759990" y="2577600"/>
            <a:ext cx="1052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on Tues note item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22B6B8-B4ED-8545-AA52-CEC019A17EFB}"/>
              </a:ext>
            </a:extLst>
          </p:cNvPr>
          <p:cNvCxnSpPr>
            <a:cxnSpLocks/>
          </p:cNvCxnSpPr>
          <p:nvPr/>
        </p:nvCxnSpPr>
        <p:spPr>
          <a:xfrm>
            <a:off x="4444870" y="3363398"/>
            <a:ext cx="6204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FDA1C-C03F-DBE7-5F3E-E1B176843DA2}"/>
              </a:ext>
            </a:extLst>
          </p:cNvPr>
          <p:cNvSpPr txBox="1"/>
          <p:nvPr/>
        </p:nvSpPr>
        <p:spPr>
          <a:xfrm>
            <a:off x="4320588" y="2333968"/>
            <a:ext cx="946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confirm dialog</a:t>
            </a:r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D1C0A7F3-0260-CA34-A1D0-3DD14E18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24" y="1473721"/>
            <a:ext cx="1700709" cy="3779354"/>
          </a:xfrm>
          <a:prstGeom prst="rect">
            <a:avLst/>
          </a:prstGeom>
        </p:spPr>
      </p:pic>
      <p:pic>
        <p:nvPicPr>
          <p:cNvPr id="11" name="Picture 10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E6B9B9F-11D8-3B5A-E0E5-579D12443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" y="1473721"/>
            <a:ext cx="1700709" cy="3779354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D84EEAF2-17B3-255F-A60F-B2DB79117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82" y="1467593"/>
            <a:ext cx="1700709" cy="3779354"/>
          </a:xfrm>
          <a:prstGeom prst="rect">
            <a:avLst/>
          </a:prstGeom>
        </p:spPr>
      </p:pic>
      <p:pic>
        <p:nvPicPr>
          <p:cNvPr id="22" name="Picture 21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C4480BFA-7408-F2FD-3C08-F8F2473E3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10" y="1473725"/>
            <a:ext cx="1700708" cy="377935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7E502E-EC23-5947-2876-2764DAB0174E}"/>
              </a:ext>
            </a:extLst>
          </p:cNvPr>
          <p:cNvCxnSpPr>
            <a:cxnSpLocks/>
          </p:cNvCxnSpPr>
          <p:nvPr/>
        </p:nvCxnSpPr>
        <p:spPr>
          <a:xfrm>
            <a:off x="6867383" y="3327453"/>
            <a:ext cx="5166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7A4F0C-C951-E99D-844F-79F086557DED}"/>
              </a:ext>
            </a:extLst>
          </p:cNvPr>
          <p:cNvSpPr txBox="1"/>
          <p:nvPr/>
        </p:nvSpPr>
        <p:spPr>
          <a:xfrm>
            <a:off x="6764538" y="2595270"/>
            <a:ext cx="85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UI</a:t>
            </a:r>
          </a:p>
        </p:txBody>
      </p:sp>
    </p:spTree>
    <p:extLst>
      <p:ext uri="{BB962C8B-B14F-4D97-AF65-F5344CB8AC3E}">
        <p14:creationId xmlns:p14="http://schemas.microsoft.com/office/powerpoint/2010/main" val="352703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344E4-499E-2917-EEF5-B1D20C92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BB6528-06EC-DBA5-C4B0-974757A2BF34}"/>
              </a:ext>
            </a:extLst>
          </p:cNvPr>
          <p:cNvSpPr/>
          <p:nvPr/>
        </p:nvSpPr>
        <p:spPr>
          <a:xfrm>
            <a:off x="0" y="628153"/>
            <a:ext cx="9144000" cy="6229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765D6-0C6D-E13F-2529-BC73056C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Demo – Fetch note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35EC0F-C493-ADB4-BBB8-5F2B077386EC}"/>
              </a:ext>
            </a:extLst>
          </p:cNvPr>
          <p:cNvCxnSpPr>
            <a:cxnSpLocks/>
          </p:cNvCxnSpPr>
          <p:nvPr/>
        </p:nvCxnSpPr>
        <p:spPr>
          <a:xfrm>
            <a:off x="2104219" y="2377440"/>
            <a:ext cx="9780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4D7525-DCFA-ED6E-3BEC-811549526280}"/>
              </a:ext>
            </a:extLst>
          </p:cNvPr>
          <p:cNvSpPr txBox="1"/>
          <p:nvPr/>
        </p:nvSpPr>
        <p:spPr>
          <a:xfrm>
            <a:off x="2089978" y="1550056"/>
            <a:ext cx="131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Click on Green Fetch button</a:t>
            </a:r>
          </a:p>
        </p:txBody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C74052C3-BA64-B932-9902-A7A9049C8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42" y="3249251"/>
            <a:ext cx="1570484" cy="3489964"/>
          </a:xfrm>
          <a:prstGeom prst="rect">
            <a:avLst/>
          </a:prstGeom>
        </p:spPr>
      </p:pic>
      <p:pic>
        <p:nvPicPr>
          <p:cNvPr id="13" name="Picture 1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3962801-F361-173A-373F-3AE99185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6" y="1412985"/>
            <a:ext cx="1570484" cy="3489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B6E312-BB7B-F90E-5C98-EC3A450C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63" y="1550056"/>
            <a:ext cx="4508891" cy="139784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628118-61C7-FCEB-CC33-510E48BFDB12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624384" y="2947903"/>
            <a:ext cx="0" cy="3013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6AE1D-D09B-EA3F-D901-F5386277C13D}"/>
              </a:ext>
            </a:extLst>
          </p:cNvPr>
          <p:cNvSpPr txBox="1"/>
          <p:nvPr/>
        </p:nvSpPr>
        <p:spPr>
          <a:xfrm>
            <a:off x="3285990" y="1132251"/>
            <a:ext cx="4676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Currently, there are two notes in the cloud database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07580-3BDC-C68A-D3ED-28A8D11BCFFA}"/>
              </a:ext>
            </a:extLst>
          </p:cNvPr>
          <p:cNvSpPr txBox="1"/>
          <p:nvPr/>
        </p:nvSpPr>
        <p:spPr>
          <a:xfrm>
            <a:off x="6563256" y="4409458"/>
            <a:ext cx="187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Update local database and UI</a:t>
            </a:r>
          </a:p>
        </p:txBody>
      </p:sp>
    </p:spTree>
    <p:extLst>
      <p:ext uri="{BB962C8B-B14F-4D97-AF65-F5344CB8AC3E}">
        <p14:creationId xmlns:p14="http://schemas.microsoft.com/office/powerpoint/2010/main" val="305914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BFF01-CE61-B859-2D0D-81AA7D92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3180B6-B0D7-F7C9-5E99-900753EA3953}"/>
              </a:ext>
            </a:extLst>
          </p:cNvPr>
          <p:cNvSpPr/>
          <p:nvPr/>
        </p:nvSpPr>
        <p:spPr>
          <a:xfrm>
            <a:off x="0" y="628153"/>
            <a:ext cx="9144000" cy="62298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D42D0-7C94-8EB9-7ADB-DE57C066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 Demo – Sync between devices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E2B040-CF88-2FC3-00FC-1CCD9A65DD85}"/>
              </a:ext>
            </a:extLst>
          </p:cNvPr>
          <p:cNvCxnSpPr>
            <a:cxnSpLocks/>
          </p:cNvCxnSpPr>
          <p:nvPr/>
        </p:nvCxnSpPr>
        <p:spPr>
          <a:xfrm>
            <a:off x="1537363" y="2381053"/>
            <a:ext cx="9780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82CFA8-94F3-4195-2685-245BD6CF8A99}"/>
              </a:ext>
            </a:extLst>
          </p:cNvPr>
          <p:cNvSpPr txBox="1"/>
          <p:nvPr/>
        </p:nvSpPr>
        <p:spPr>
          <a:xfrm>
            <a:off x="1468865" y="1550056"/>
            <a:ext cx="1314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 note, then save to Cloud</a:t>
            </a:r>
          </a:p>
        </p:txBody>
      </p:sp>
      <p:pic>
        <p:nvPicPr>
          <p:cNvPr id="13" name="Picture 1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311FB37B-E645-C3AF-4214-D0282D47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1" y="1253509"/>
            <a:ext cx="978970" cy="2175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FB25A-BA69-45BD-8415-36F4E95F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73" y="1760657"/>
            <a:ext cx="3955620" cy="12263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2AB9A0-6B17-1711-6817-C4CA22D328B4}"/>
              </a:ext>
            </a:extLst>
          </p:cNvPr>
          <p:cNvCxnSpPr>
            <a:cxnSpLocks/>
          </p:cNvCxnSpPr>
          <p:nvPr/>
        </p:nvCxnSpPr>
        <p:spPr>
          <a:xfrm>
            <a:off x="5183122" y="3014383"/>
            <a:ext cx="0" cy="5121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9AB878-78FC-87B2-88D5-BE59FF5E005D}"/>
              </a:ext>
            </a:extLst>
          </p:cNvPr>
          <p:cNvSpPr txBox="1"/>
          <p:nvPr/>
        </p:nvSpPr>
        <p:spPr>
          <a:xfrm>
            <a:off x="469809" y="914955"/>
            <a:ext cx="9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Device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D93D4E-5A2E-862E-105B-829977C41F17}"/>
              </a:ext>
            </a:extLst>
          </p:cNvPr>
          <p:cNvSpPr txBox="1"/>
          <p:nvPr/>
        </p:nvSpPr>
        <p:spPr>
          <a:xfrm>
            <a:off x="6212032" y="4659150"/>
            <a:ext cx="187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Fetch note</a:t>
            </a:r>
          </a:p>
        </p:txBody>
      </p:sp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29F7BAB-46B0-5FA1-3A1E-8A8F2CC870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71" y="1281951"/>
            <a:ext cx="970270" cy="2156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4FDB69-76B0-7769-B96C-4128A47A4F83}"/>
              </a:ext>
            </a:extLst>
          </p:cNvPr>
          <p:cNvCxnSpPr>
            <a:cxnSpLocks/>
          </p:cNvCxnSpPr>
          <p:nvPr/>
        </p:nvCxnSpPr>
        <p:spPr>
          <a:xfrm>
            <a:off x="3633746" y="2341254"/>
            <a:ext cx="10917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211DDA-D770-CFB5-CD38-14926786683D}"/>
              </a:ext>
            </a:extLst>
          </p:cNvPr>
          <p:cNvSpPr txBox="1"/>
          <p:nvPr/>
        </p:nvSpPr>
        <p:spPr>
          <a:xfrm>
            <a:off x="2583871" y="937108"/>
            <a:ext cx="9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Device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998C0-62DE-68FB-8AE5-9306E5CC996F}"/>
              </a:ext>
            </a:extLst>
          </p:cNvPr>
          <p:cNvSpPr txBox="1"/>
          <p:nvPr/>
        </p:nvSpPr>
        <p:spPr>
          <a:xfrm>
            <a:off x="5905679" y="1380779"/>
            <a:ext cx="2200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Firebase Cloud Storage</a:t>
            </a:r>
          </a:p>
        </p:txBody>
      </p:sp>
      <p:pic>
        <p:nvPicPr>
          <p:cNvPr id="16" name="Picture 15" descr="A close-up of a cell phone&#10;&#10;Description automatically generated">
            <a:extLst>
              <a:ext uri="{FF2B5EF4-FFF2-40B4-BE49-F238E27FC236}">
                <a16:creationId xmlns:a16="http://schemas.microsoft.com/office/drawing/2014/main" id="{F982E68C-18FE-1B67-DA2E-C956476C7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77" y="3658649"/>
            <a:ext cx="1271972" cy="269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A close-up of a cell phone&#10;&#10;Description automatically generated">
            <a:extLst>
              <a:ext uri="{FF2B5EF4-FFF2-40B4-BE49-F238E27FC236}">
                <a16:creationId xmlns:a16="http://schemas.microsoft.com/office/drawing/2014/main" id="{6DD52945-C06C-664A-AE60-E88958FD83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69" y="3658650"/>
            <a:ext cx="1271863" cy="2693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50B97-C38D-DD67-7EBB-8BA33A5490F6}"/>
              </a:ext>
            </a:extLst>
          </p:cNvPr>
          <p:cNvSpPr txBox="1"/>
          <p:nvPr/>
        </p:nvSpPr>
        <p:spPr>
          <a:xfrm>
            <a:off x="7462376" y="3329898"/>
            <a:ext cx="9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Device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697ABA-EC6C-6A26-52F1-5A6B2F050436}"/>
              </a:ext>
            </a:extLst>
          </p:cNvPr>
          <p:cNvSpPr txBox="1"/>
          <p:nvPr/>
        </p:nvSpPr>
        <p:spPr>
          <a:xfrm>
            <a:off x="5188262" y="3357302"/>
            <a:ext cx="90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Device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0087CB-A197-B647-F404-332EB20A3211}"/>
              </a:ext>
            </a:extLst>
          </p:cNvPr>
          <p:cNvCxnSpPr>
            <a:cxnSpLocks/>
          </p:cNvCxnSpPr>
          <p:nvPr/>
        </p:nvCxnSpPr>
        <p:spPr>
          <a:xfrm flipH="1">
            <a:off x="6289482" y="5063739"/>
            <a:ext cx="8873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4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94D1-B0B9-97CB-A9B2-4F2D31319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804" y="1009291"/>
            <a:ext cx="8514271" cy="48750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Successfully developed a feature-rich note-taking app with offline and online capabilities.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Seamless synchronization between local SQLite storage and a remote server.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User-friendly interface designed for ease of navigation and functionality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2000" b="1" dirty="0"/>
              <a:t>For the detail code implementation and explanation, visit our GitHub repository: </a:t>
            </a:r>
            <a:r>
              <a:rPr lang="en-US" sz="2000" dirty="0">
                <a:hlinkClick r:id="rId2"/>
              </a:rPr>
              <a:t>https://github.com/chutrunganh/SNote-IT4785E.git</a:t>
            </a:r>
            <a:endParaRPr lang="en-US" sz="2000" dirty="0"/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>
                <a:latin typeface="Lato"/>
                <a:ea typeface="Lato"/>
                <a:cs typeface="Lato"/>
              </a:rPr>
              <a:t>Mobile Programming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429000"/>
            <a:ext cx="7342482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dirty="0">
                <a:latin typeface="Lato"/>
                <a:ea typeface="Lato"/>
                <a:cs typeface="Lato"/>
              </a:rPr>
              <a:t>Note-taking app</a:t>
            </a:r>
          </a:p>
          <a:p>
            <a:endParaRPr lang="en-US" sz="2800" b="0" dirty="0"/>
          </a:p>
          <a:p>
            <a:r>
              <a:rPr lang="en-US" sz="1600" b="0" dirty="0"/>
              <a:t>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Lato"/>
                <a:ea typeface="Lato"/>
                <a:cs typeface="Lato"/>
              </a:rPr>
              <a:t>Chu Trung Anh – 20225564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Lato"/>
                <a:ea typeface="Lato"/>
                <a:cs typeface="Lato"/>
              </a:rPr>
              <a:t>Bui Duy Anh – 20225563</a:t>
            </a:r>
            <a:endParaRPr lang="en-US" sz="1600" b="0" dirty="0"/>
          </a:p>
          <a:p>
            <a:endParaRPr lang="en-US" sz="1600" b="0" dirty="0">
              <a:latin typeface="Lato"/>
              <a:ea typeface="Lato"/>
              <a:cs typeface="Lato"/>
            </a:endParaRPr>
          </a:p>
          <a:p>
            <a:r>
              <a:rPr lang="en-US" sz="1600" b="0" dirty="0">
                <a:latin typeface="Lato"/>
                <a:ea typeface="Lato"/>
                <a:cs typeface="Lato"/>
              </a:rPr>
              <a:t>Supervisor: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Lato"/>
                <a:ea typeface="Lato"/>
                <a:cs typeface="Lato"/>
              </a:rPr>
              <a:t>Dr.Nguyen</a:t>
            </a:r>
            <a:r>
              <a:rPr lang="en-US" sz="1600" b="0" dirty="0">
                <a:latin typeface="Lato"/>
                <a:ea typeface="Lato"/>
                <a:cs typeface="Lato"/>
              </a:rPr>
              <a:t> Dinh Thuan</a:t>
            </a:r>
            <a:endParaRPr lang="en-US" sz="16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VI. Future Work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6338378" cy="48684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Let user change background of the app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Enable adding picture to the note. Example: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Tag/pin the notes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Have permissions control (notes that only the owner can see)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AI-integrated to remind event through virtual assistant on the phone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13BC8-5A43-03CD-6729-279B53B88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94" y="1464669"/>
            <a:ext cx="2164152" cy="463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Table of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1295" y="1462977"/>
            <a:ext cx="5384672" cy="431613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Technology Stack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UI/UX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Project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I. Introduction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6C88E-6A62-898F-11BC-09BA62AAE180}"/>
              </a:ext>
            </a:extLst>
          </p:cNvPr>
          <p:cNvSpPr txBox="1"/>
          <p:nvPr/>
        </p:nvSpPr>
        <p:spPr>
          <a:xfrm>
            <a:off x="5151058" y="1644244"/>
            <a:ext cx="384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Taking notes is a crucial activities that many people do regularly and has been many people’s daily routine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9F56B-5A9E-4DF1-3DE4-8E8789B1E06A}"/>
              </a:ext>
            </a:extLst>
          </p:cNvPr>
          <p:cNvSpPr txBox="1"/>
          <p:nvPr/>
        </p:nvSpPr>
        <p:spPr>
          <a:xfrm>
            <a:off x="4658264" y="5477072"/>
            <a:ext cx="4156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note-taking app is an assistant helps to remind user what they might forget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1B641-7BDE-E215-6512-7D6F026560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572000" y="2916651"/>
            <a:ext cx="4312040" cy="2499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0CEDB9-1C5B-6832-3D12-CB9D055F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4" y="1387260"/>
            <a:ext cx="4588175" cy="305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256EFC-6288-6B83-0F61-E8D44EEC5DB5}"/>
              </a:ext>
            </a:extLst>
          </p:cNvPr>
          <p:cNvSpPr txBox="1"/>
          <p:nvPr/>
        </p:nvSpPr>
        <p:spPr>
          <a:xfrm>
            <a:off x="524062" y="4515609"/>
            <a:ext cx="3983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Taking notes regularly has been proven to be a good habit which makes their life more organized and planned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D39C0-8583-F799-D9A2-329E69E35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25349-B6C8-3C57-96DD-5AC8680B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7B19C8D-4405-1612-77A8-6E435CDA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</p:spPr>
        <p:txBody>
          <a:bodyPr/>
          <a:lstStyle/>
          <a:p>
            <a:r>
              <a:rPr lang="en-US" dirty="0"/>
              <a:t>II. Technology Stack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4153FF3-C256-D980-7871-3B587E205798}"/>
              </a:ext>
            </a:extLst>
          </p:cNvPr>
          <p:cNvSpPr txBox="1">
            <a:spLocks/>
          </p:cNvSpPr>
          <p:nvPr/>
        </p:nvSpPr>
        <p:spPr>
          <a:xfrm>
            <a:off x="0" y="1342090"/>
            <a:ext cx="4426888" cy="28084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Language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Kotlin</a:t>
            </a:r>
          </a:p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Database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742950" lvl="1" indent="-285750" algn="just">
              <a:buSzPts val="1000"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SQLite for offline storage (Using ROOM dependency to interact with the database)</a:t>
            </a:r>
          </a:p>
          <a:p>
            <a:pPr marL="742950" lvl="1" indent="-285750" algn="just">
              <a:buSzPts val="1000"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Remote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Firebase Cloud Storage</a:t>
            </a:r>
          </a:p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Development Tools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Android Studio for coding and debugging.</a:t>
            </a:r>
          </a:p>
          <a:p>
            <a:endParaRPr lang="en-US" dirty="0"/>
          </a:p>
        </p:txBody>
      </p:sp>
      <p:pic>
        <p:nvPicPr>
          <p:cNvPr id="9" name="Picture 8" descr="A black and blue logo&#10;&#10;Description automatically generated">
            <a:extLst>
              <a:ext uri="{FF2B5EF4-FFF2-40B4-BE49-F238E27FC236}">
                <a16:creationId xmlns:a16="http://schemas.microsoft.com/office/drawing/2014/main" id="{58C0E81B-6A29-6CA8-2F62-A03F89F89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75" y="1342090"/>
            <a:ext cx="3431544" cy="1930244"/>
          </a:xfrm>
          <a:prstGeom prst="rect">
            <a:avLst/>
          </a:prstGeom>
        </p:spPr>
      </p:pic>
      <p:pic>
        <p:nvPicPr>
          <p:cNvPr id="10" name="Picture 9" descr="A cell phone with a logo and a symbol&#10;&#10;Description automatically generated with medium confidence">
            <a:extLst>
              <a:ext uri="{FF2B5EF4-FFF2-40B4-BE49-F238E27FC236}">
                <a16:creationId xmlns:a16="http://schemas.microsoft.com/office/drawing/2014/main" id="{363FE3E4-661B-042E-BC6D-13AC96861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08" y="4326444"/>
            <a:ext cx="3113492" cy="1830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AB0127A-0B51-4BF8-BE95-8CF596F17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4" t="21696" r="18942" b="14353"/>
          <a:stretch/>
        </p:blipFill>
        <p:spPr>
          <a:xfrm>
            <a:off x="5682141" y="3216676"/>
            <a:ext cx="2370483" cy="255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0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pic>
        <p:nvPicPr>
          <p:cNvPr id="8" name="Picture 7" descr="A yellow square with a white border&#10;&#10;Description automatically generated">
            <a:extLst>
              <a:ext uri="{FF2B5EF4-FFF2-40B4-BE49-F238E27FC236}">
                <a16:creationId xmlns:a16="http://schemas.microsoft.com/office/drawing/2014/main" id="{8A77F9D7-785B-7506-B723-B3CE7D5CD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6" y="1962749"/>
            <a:ext cx="3284831" cy="72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yellow square with white text&#10;&#10;Description automatically generated">
            <a:extLst>
              <a:ext uri="{FF2B5EF4-FFF2-40B4-BE49-F238E27FC236}">
                <a16:creationId xmlns:a16="http://schemas.microsoft.com/office/drawing/2014/main" id="{CC5E2FCD-77D0-A3DF-CB7E-3A09B8777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54" y="1962749"/>
            <a:ext cx="3283583" cy="72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A306F0D-9166-DD05-F575-3E76FB5E4D2C}"/>
              </a:ext>
            </a:extLst>
          </p:cNvPr>
          <p:cNvSpPr txBox="1">
            <a:spLocks/>
          </p:cNvSpPr>
          <p:nvPr/>
        </p:nvSpPr>
        <p:spPr>
          <a:xfrm>
            <a:off x="0" y="1342090"/>
            <a:ext cx="2711395" cy="556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Search Menu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A yellow square with a white border&#10;&#10;Description automatically generated">
            <a:extLst>
              <a:ext uri="{FF2B5EF4-FFF2-40B4-BE49-F238E27FC236}">
                <a16:creationId xmlns:a16="http://schemas.microsoft.com/office/drawing/2014/main" id="{8B075C66-C9CA-07A6-8B43-46ABE64FC4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553" y="3516376"/>
            <a:ext cx="4282440" cy="95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yellow square with a white border&#10;&#10;Description automatically generated">
            <a:extLst>
              <a:ext uri="{FF2B5EF4-FFF2-40B4-BE49-F238E27FC236}">
                <a16:creationId xmlns:a16="http://schemas.microsoft.com/office/drawing/2014/main" id="{4A343610-25E4-840B-383B-021C3360FA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13" y="5114490"/>
            <a:ext cx="4259580" cy="94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A1C022A-0C93-B320-B20E-579D41258A04}"/>
              </a:ext>
            </a:extLst>
          </p:cNvPr>
          <p:cNvSpPr txBox="1">
            <a:spLocks/>
          </p:cNvSpPr>
          <p:nvPr/>
        </p:nvSpPr>
        <p:spPr>
          <a:xfrm>
            <a:off x="0" y="2970881"/>
            <a:ext cx="2711395" cy="556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Save Menu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E186154-94D3-BD84-A507-B69AEF3C791B}"/>
              </a:ext>
            </a:extLst>
          </p:cNvPr>
          <p:cNvSpPr txBox="1">
            <a:spLocks/>
          </p:cNvSpPr>
          <p:nvPr/>
        </p:nvSpPr>
        <p:spPr>
          <a:xfrm>
            <a:off x="0" y="4588272"/>
            <a:ext cx="2711395" cy="556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Delete Menu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39A54-E891-B749-2761-EF88C9A2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BB7C4-63B4-DBBD-ACDF-B4AD63C0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CCE761-D055-9E36-1D49-BB0A7196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6F94C-C228-A21C-F154-EA0ECB0386B1}"/>
              </a:ext>
            </a:extLst>
          </p:cNvPr>
          <p:cNvSpPr txBox="1">
            <a:spLocks/>
          </p:cNvSpPr>
          <p:nvPr/>
        </p:nvSpPr>
        <p:spPr>
          <a:xfrm>
            <a:off x="3484908" y="5815521"/>
            <a:ext cx="1906077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SzPts val="1000"/>
              <a:buNone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Home fragment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50A39E5-B8CE-3883-E737-A8D0373C6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76" y="1035022"/>
            <a:ext cx="2073054" cy="460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F786A-9A0D-BF59-5408-72F2E2AFD149}"/>
              </a:ext>
            </a:extLst>
          </p:cNvPr>
          <p:cNvSpPr txBox="1"/>
          <p:nvPr/>
        </p:nvSpPr>
        <p:spPr>
          <a:xfrm>
            <a:off x="1017767" y="3415085"/>
            <a:ext cx="1549720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Upload button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99D6627-536C-C74C-4008-BCF30F52A75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67487" y="3599751"/>
            <a:ext cx="1763116" cy="1473181"/>
          </a:xfrm>
          <a:prstGeom prst="bentConnector3">
            <a:avLst>
              <a:gd name="adj1" fmla="val 9960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5C9770-DE31-EA66-787B-56E082F9C3A4}"/>
              </a:ext>
            </a:extLst>
          </p:cNvPr>
          <p:cNvSpPr txBox="1"/>
          <p:nvPr/>
        </p:nvSpPr>
        <p:spPr>
          <a:xfrm>
            <a:off x="1017767" y="4244008"/>
            <a:ext cx="1383584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Fetch button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7231C86-8A36-25E2-B4B9-5FA3DC40B24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01351" y="4428674"/>
            <a:ext cx="2412048" cy="644257"/>
          </a:xfrm>
          <a:prstGeom prst="bentConnector3">
            <a:avLst>
              <a:gd name="adj1" fmla="val 99777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C42FE95-B874-07F7-3749-BA8F46D43B9F}"/>
              </a:ext>
            </a:extLst>
          </p:cNvPr>
          <p:cNvSpPr txBox="1"/>
          <p:nvPr/>
        </p:nvSpPr>
        <p:spPr>
          <a:xfrm>
            <a:off x="6196983" y="4244008"/>
            <a:ext cx="221772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Add new Note button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8D40F59-7117-9547-F9CF-10115CF3AEE7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5057193" y="4428673"/>
            <a:ext cx="1139791" cy="671047"/>
          </a:xfrm>
          <a:prstGeom prst="bentConnector3">
            <a:avLst>
              <a:gd name="adj1" fmla="val 9953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38DEC3-C552-C37A-E18F-5DEC424F3C77}"/>
              </a:ext>
            </a:extLst>
          </p:cNvPr>
          <p:cNvSpPr txBox="1"/>
          <p:nvPr/>
        </p:nvSpPr>
        <p:spPr>
          <a:xfrm>
            <a:off x="6035686" y="1290403"/>
            <a:ext cx="1996509" cy="92333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Note item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Preview content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459B76-6D90-B982-D25A-115C872C5521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330603" y="1752068"/>
            <a:ext cx="17050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86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860DA-89CD-F92B-64F4-6FF03EB6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8E1FE-F3E3-8C8D-83BF-2B23A956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B8AA86-EE9D-7379-B73A-C19E5B63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8D515A-B55D-977D-4FB5-6A61506C5D4C}"/>
              </a:ext>
            </a:extLst>
          </p:cNvPr>
          <p:cNvSpPr txBox="1">
            <a:spLocks/>
          </p:cNvSpPr>
          <p:nvPr/>
        </p:nvSpPr>
        <p:spPr>
          <a:xfrm>
            <a:off x="2439625" y="5751844"/>
            <a:ext cx="4427758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SzPts val="1000"/>
              <a:buNone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Home fragment when there is no note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 descr="A yellow and blue post-it notes with a red push pin&#10;&#10;Description automatically generated">
            <a:extLst>
              <a:ext uri="{FF2B5EF4-FFF2-40B4-BE49-F238E27FC236}">
                <a16:creationId xmlns:a16="http://schemas.microsoft.com/office/drawing/2014/main" id="{38EBF614-0243-0C49-8B2B-A13FD257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72" y="981357"/>
            <a:ext cx="2083821" cy="463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5987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E2DB-185F-BA99-10E5-67F7FA50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964DC0-BB24-1221-A6F0-4D0ABC29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98CD3F-6A67-B2AC-9428-AE1D3458F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III. UI/UX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2F38EE-B575-58CB-E4F0-FEF11FB6E6F1}"/>
              </a:ext>
            </a:extLst>
          </p:cNvPr>
          <p:cNvSpPr txBox="1">
            <a:spLocks/>
          </p:cNvSpPr>
          <p:nvPr/>
        </p:nvSpPr>
        <p:spPr>
          <a:xfrm>
            <a:off x="3507774" y="5808213"/>
            <a:ext cx="2359301" cy="4360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SzPts val="1000"/>
              <a:buNone/>
              <a:tabLst>
                <a:tab pos="9144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Add note fragment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9181968-F849-C48F-ECCB-956B80034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057" y="958672"/>
            <a:ext cx="2122736" cy="471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4AB58-6FE4-B3AA-962E-ACA62DAD2AB7}"/>
              </a:ext>
            </a:extLst>
          </p:cNvPr>
          <p:cNvSpPr txBox="1"/>
          <p:nvPr/>
        </p:nvSpPr>
        <p:spPr>
          <a:xfrm>
            <a:off x="6578645" y="2502673"/>
            <a:ext cx="2217723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Save Note button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24E0837-7E59-FCE7-174B-FE794B6DE7BF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5542059" y="1327871"/>
            <a:ext cx="1036586" cy="13594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95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0" ma:contentTypeDescription="Create a new document." ma:contentTypeScope="" ma:versionID="80cd5c1b7e194db2156b8f00231a014a">
  <xsd:schema xmlns:xsd="http://www.w3.org/2001/XMLSchema" xmlns:xs="http://www.w3.org/2001/XMLSchema" xmlns:p="http://schemas.microsoft.com/office/2006/metadata/properties" xmlns:ns3="c80d803b-ee30-4cf1-8997-d5dbef288d47" targetNamespace="http://schemas.microsoft.com/office/2006/metadata/properties" ma:root="true" ma:fieldsID="dd3b6f2ac40c1cda7cc12ba433060440" ns3:_="">
    <xsd:import namespace="c80d803b-ee30-4cf1-8997-d5dbef288d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1E945B-58B6-427A-A763-5E8017F157F6}">
  <ds:schemaRefs>
    <ds:schemaRef ds:uri="http://schemas.microsoft.com/office/2006/metadata/properties"/>
    <ds:schemaRef ds:uri="c80d803b-ee30-4cf1-8997-d5dbef288d47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75A1FF1-1AE0-404D-AC21-D2B2616EB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7E86EB-95CE-4258-8E2C-59F6AE2478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d803b-ee30-4cf1-8997-d5dbef288d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</TotalTime>
  <Words>451</Words>
  <Application>Microsoft Office PowerPoint</Application>
  <PresentationFormat>On-screen Show (4:3)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Lato</vt:lpstr>
      <vt:lpstr>Symbol</vt:lpstr>
      <vt:lpstr>Times New Roman</vt:lpstr>
      <vt:lpstr>Office Theme</vt:lpstr>
      <vt:lpstr>PowerPoint Presentation</vt:lpstr>
      <vt:lpstr>PowerPoint Presentation</vt:lpstr>
      <vt:lpstr>Table of content</vt:lpstr>
      <vt:lpstr>I. Introduction</vt:lpstr>
      <vt:lpstr>II. Technology Stack</vt:lpstr>
      <vt:lpstr>III. UI/UX</vt:lpstr>
      <vt:lpstr>III. UI/UX</vt:lpstr>
      <vt:lpstr>III. UI/UX</vt:lpstr>
      <vt:lpstr>III. UI/UX</vt:lpstr>
      <vt:lpstr>III. UI/UX</vt:lpstr>
      <vt:lpstr>III. UI/UX</vt:lpstr>
      <vt:lpstr>IV. Architecture</vt:lpstr>
      <vt:lpstr>IV. Architecture</vt:lpstr>
      <vt:lpstr>V. Demo – Add new note</vt:lpstr>
      <vt:lpstr>V. Demo – Upload </vt:lpstr>
      <vt:lpstr>V. Demo – Edit note</vt:lpstr>
      <vt:lpstr>V. Demo – Fetch note</vt:lpstr>
      <vt:lpstr>V. Demo – Sync between devices</vt:lpstr>
      <vt:lpstr>VI. Conclusion</vt:lpstr>
      <vt:lpstr>VI. Future 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Chu Trung Anh 20225564</cp:lastModifiedBy>
  <cp:revision>15</cp:revision>
  <dcterms:created xsi:type="dcterms:W3CDTF">2021-05-28T04:32:29Z</dcterms:created>
  <dcterms:modified xsi:type="dcterms:W3CDTF">2024-12-31T09:01:12Z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